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78" r:id="rId9"/>
    <p:sldId id="263" r:id="rId10"/>
    <p:sldId id="279" r:id="rId11"/>
    <p:sldId id="265" r:id="rId12"/>
    <p:sldId id="267" r:id="rId13"/>
    <p:sldId id="268" r:id="rId14"/>
    <p:sldId id="269" r:id="rId15"/>
    <p:sldId id="270" r:id="rId16"/>
    <p:sldId id="274" r:id="rId17"/>
    <p:sldId id="271" r:id="rId18"/>
    <p:sldId id="275" r:id="rId19"/>
    <p:sldId id="272" r:id="rId20"/>
    <p:sldId id="273" r:id="rId21"/>
    <p:sldId id="276" r:id="rId22"/>
    <p:sldId id="277" r:id="rId23"/>
    <p:sldId id="26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3772103-C575-4293-8B3D-8E83B16D09C4}">
          <p14:sldIdLst>
            <p14:sldId id="256"/>
            <p14:sldId id="260"/>
          </p14:sldIdLst>
        </p14:section>
        <p14:section name="Untitled Section" id="{CEBA67C0-6645-4406-A701-79426B7AACA3}">
          <p14:sldIdLst/>
        </p14:section>
        <p14:section name="Sekcija bez naslova" id="{10B3E1AF-F51E-4BE3-9970-4FA1B534B0BD}">
          <p14:sldIdLst>
            <p14:sldId id="257"/>
            <p14:sldId id="259"/>
            <p14:sldId id="258"/>
            <p14:sldId id="261"/>
            <p14:sldId id="262"/>
            <p14:sldId id="278"/>
            <p14:sldId id="263"/>
            <p14:sldId id="279"/>
            <p14:sldId id="265"/>
            <p14:sldId id="267"/>
            <p14:sldId id="268"/>
            <p14:sldId id="269"/>
            <p14:sldId id="270"/>
            <p14:sldId id="274"/>
            <p14:sldId id="271"/>
            <p14:sldId id="275"/>
            <p14:sldId id="272"/>
            <p14:sldId id="273"/>
            <p14:sldId id="276"/>
            <p14:sldId id="277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" initials="M" lastIdx="2" clrIdx="0">
    <p:extLst>
      <p:ext uri="{19B8F6BF-5375-455C-9EA6-DF929625EA0E}">
        <p15:presenceInfo xmlns:p15="http://schemas.microsoft.com/office/powerpoint/2012/main" userId="Monika" providerId="None"/>
      </p:ext>
    </p:extLst>
  </p:cmAuthor>
  <p:cmAuthor id="2" name="user PCD" initials="uP" lastIdx="1" clrIdx="1">
    <p:extLst>
      <p:ext uri="{19B8F6BF-5375-455C-9EA6-DF929625EA0E}">
        <p15:presenceInfo xmlns:p15="http://schemas.microsoft.com/office/powerpoint/2012/main" userId="f0f69567ed8eae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PRIHODA U 2026</a:t>
            </a:r>
            <a:r>
              <a:rPr lang="hr-HR" dirty="0"/>
              <a:t>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2221277414093656E-2"/>
          <c:y val="0.15705662702692666"/>
          <c:w val="0.61229164289246452"/>
          <c:h val="0.8063041758649868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STRUKTURA PRIHODA U 2019.</c:v>
                </c:pt>
              </c:strCache>
            </c:strRef>
          </c:tx>
          <c:explosion val="26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7EE-4839-B922-C0D7D1CC472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87EE-4839-B922-C0D7D1CC472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87EE-4839-B922-C0D7D1CC472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7EE-4839-B922-C0D7D1CC472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87EE-4839-B922-C0D7D1CC472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7EE-4839-B922-C0D7D1CC472F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87EE-4839-B922-C0D7D1CC472F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581-4CEB-A694-D54A7CE4CBC3}"/>
              </c:ext>
            </c:extLst>
          </c:dPt>
          <c:dLbls>
            <c:dLbl>
              <c:idx val="0"/>
              <c:layout>
                <c:manualLayout>
                  <c:x val="-0.10335121711809594"/>
                  <c:y val="7.82225494736654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2.004.970,49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72028725916668"/>
                      <c:h val="7.796284384990481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87EE-4839-B922-C0D7D1CC472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lt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4.215.591,74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54764651350093"/>
                      <c:h val="4.168846511418521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87EE-4839-B922-C0D7D1CC472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22.297,42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7EE-4839-B922-C0D7D1CC472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286.702,18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7EE-4839-B922-C0D7D1CC472F}"/>
                </c:ext>
              </c:extLst>
            </c:dLbl>
            <c:dLbl>
              <c:idx val="5"/>
              <c:layout>
                <c:manualLayout>
                  <c:x val="-0.12143841676960719"/>
                  <c:y val="-8.638271574525603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34.617,42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7EE-4839-B922-C0D7D1CC472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152.654,46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7EE-4839-B922-C0D7D1CC472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1-4CEB-A694-D54A7CE4CB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INOZEMSTVA I OD SUBJEKTA UNUTAR OPĆEG PRORAČUNA</c:v>
                </c:pt>
                <c:pt idx="2">
                  <c:v>PRIHODI OD IMOVINE</c:v>
                </c:pt>
                <c:pt idx="3">
                  <c:v>PRIHODI OD UPRAVNIH I ADMINASTRATIVNIH PRISTOJBI</c:v>
                </c:pt>
                <c:pt idx="4">
                  <c:v>PRIHODI OD PRODAJE PROIZVODA I ROBE TE PRUŽANIH USLUGA I PROIZVODA</c:v>
                </c:pt>
                <c:pt idx="5">
                  <c:v>KAZNE, UPRAVNE MJERE I OSTALI PRIHODI</c:v>
                </c:pt>
                <c:pt idx="6">
                  <c:v>PRIHODI OD PRODAJE NEFINANCIJSKE IMOVINE</c:v>
                </c:pt>
                <c:pt idx="7">
                  <c:v>PRIMICI OD ZADUŽIVANJA </c:v>
                </c:pt>
              </c:strCache>
            </c:strRef>
          </c:cat>
          <c:val>
            <c:numRef>
              <c:f>Sheet1!$B$2:$B$9</c:f>
              <c:numCache>
                <c:formatCode>#,##0.00</c:formatCode>
                <c:ptCount val="8"/>
                <c:pt idx="0">
                  <c:v>1824416.89</c:v>
                </c:pt>
                <c:pt idx="1">
                  <c:v>5246837.9000000004</c:v>
                </c:pt>
                <c:pt idx="2">
                  <c:v>22297.42</c:v>
                </c:pt>
                <c:pt idx="3">
                  <c:v>296702.18</c:v>
                </c:pt>
                <c:pt idx="4">
                  <c:v>5308.92</c:v>
                </c:pt>
                <c:pt idx="5" formatCode="0%">
                  <c:v>34617.42</c:v>
                </c:pt>
                <c:pt idx="6">
                  <c:v>19908.919999999998</c:v>
                </c:pt>
                <c:pt idx="7">
                  <c:v>3085000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7EE-4839-B922-C0D7D1CC47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4B7E-4B4B-BF67-98B311A6F96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4B7E-4B4B-BF67-98B311A6F96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4B7E-4B4B-BF67-98B311A6F96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4B7E-4B4B-BF67-98B311A6F96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4B7E-4B4B-BF67-98B311A6F96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4B7E-4B4B-BF67-98B311A6F96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4B7E-4B4B-BF67-98B311A6F963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4B7E-4B4B-BF67-98B311A6F963}"/>
              </c:ext>
            </c:extLst>
          </c:dPt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INOZEMSTVA I OD SUBJEKTA UNUTAR OPĆEG PRORAČUNA</c:v>
                </c:pt>
                <c:pt idx="2">
                  <c:v>PRIHODI OD IMOVINE</c:v>
                </c:pt>
                <c:pt idx="3">
                  <c:v>PRIHODI OD UPRAVNIH I ADMINASTRATIVNIH PRISTOJBI</c:v>
                </c:pt>
                <c:pt idx="4">
                  <c:v>PRIHODI OD PRODAJE PROIZVODA I ROBE TE PRUŽANIH USLUGA I PROIZVODA</c:v>
                </c:pt>
                <c:pt idx="5">
                  <c:v>KAZNE, UPRAVNE MJERE I OSTALI PRIHODI</c:v>
                </c:pt>
                <c:pt idx="6">
                  <c:v>PRIHODI OD PRODAJE NEFINANCIJSKE IMOVINE</c:v>
                </c:pt>
                <c:pt idx="7">
                  <c:v>PRIMICI OD ZADUŽIVANJA 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11-0DD4-4C70-AB5B-993CC269B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314236482794271"/>
          <c:y val="0.14710367132611227"/>
          <c:w val="0.38685763517205729"/>
          <c:h val="0.621982615351714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13T10:07:21.718" idx="1">
    <p:pos x="7584" y="682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7C231A-E744-5C19-464F-7CF8765E5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30551DB-8E68-4FE9-7998-63706B691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F6E7B9E-01EF-AE2B-D04D-8E08A0C6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CDA3EFC-11DB-3DF8-4952-A7AA780CD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3397D6-4543-28DA-FC24-77C13977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B0F6AC-A146-98D7-8ADC-711A3CFC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7CD3A31-67BB-8E0E-AB62-C67FCDC01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884F469-0A88-E306-F52D-E17D144C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6C7EFF4-20C4-961D-B3B5-E85F0AA6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95037F9-A5F5-1DAE-31CF-AE1CAF91A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6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3948D9B-59A2-1E5A-8DF7-EF74C24D1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BDD8042-5B98-A1FC-F35F-27821CAC9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C169549-201D-D0BC-73ED-6E2A36A9D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4A4AD37-5FE6-28AF-FCD8-333E9549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308E243-9A1A-2E28-6796-3745054A7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8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8B6CFF-7DAA-179A-2ECC-154CE7FA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F6FB88-C867-7C9F-9B0C-E99AC2BEC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890AF5A-7737-A816-12CB-59BF1A319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4ABDD86-DB9D-EDFD-0FAC-31D58E85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29F2DF-0549-5D34-1A38-C1F5CA69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6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E11422-C7BA-BFD0-D6FD-DAF502D68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E974904-F6CB-122B-F42C-90635DBB5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6324231-99D8-8801-E70E-293D4751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7DA2CFB-4A7B-E566-4E78-36C24C18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B9CB177-DAC0-A134-8229-28DEBC3AA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2A34E0-D3A0-CF19-5185-07551A67B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1407B4-DED3-899A-2865-6867578D1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2B12E5F-0BB8-3027-31CA-E4B2412A9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A1AF9CA-9E79-878F-38DB-BFE0AC981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299EDEE-A015-1148-4C14-45F29409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48BBA88-3B7E-9171-8BE0-5896754B2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5F1AEE-F7EE-C309-8030-89F95756A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1E94B66-303B-A441-B2B1-3856DF6A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454E322-1CFF-6015-83C6-45976C6B8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4E9F255-4507-87D4-F37B-720E58F18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5BB982C-4A9F-72C7-7949-C16241EE3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D952ABE-02FC-68D6-0CC7-02615EBC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E5228CB-30FE-87DD-606D-DFE0FEA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4887F8B-7B9A-B301-3BA8-2EB563E8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7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600DB9-3F31-EE2F-966F-ED6E82B0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FB834B9-FB54-2FB4-D70B-CF7FE89E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27030CB-656B-13F7-B538-94A491E25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5B0F4468-D2EE-26B0-5E23-61D50838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0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5148693-8B3A-8DC5-92D6-6ED312F28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B8907F2-FF37-1F1D-65E2-7C765FD45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27AC1EA-3A49-0094-AEB6-A9DEB455D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3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34EA46-A344-95E4-0687-7C9FC80FC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4FA7004-7222-5209-CED0-7026B60F4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BAD809D-A0B0-4162-7888-598CB2F41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88A7302-E299-D887-1CFB-56F4E64FF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3FEB3DB-9C96-C10E-279F-51AF38B2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53C8A45-A2A2-025B-8F8C-06C77B007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2EABAB-FD44-9BB9-646F-00E2246D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7E6ACAE7-5638-668C-C339-15AD26E30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E05A020-50D1-D180-2261-AEF84C759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7D00FFA-44C5-0870-2B4A-DC30446A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C043CB3-490C-F0C1-C472-D89F4563C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2D4982C-29FD-E883-8B40-2025B6DC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0372D7E-A455-2797-09D5-1C8BB11C5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D7EC1B5-752D-B900-8A27-268FE4953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B9C0C3A-1FE9-A444-ECE3-C5A6EC1D1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F7CEE-CCA7-40AC-88E3-A90CDD42D7F5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33F0376-C86E-05C2-7187-99C640D3F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0C605ED-D045-7C18-EF4B-88357B650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BB389-41BF-4079-A7D8-5813FD7115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8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jurmanec.h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CECF0-76BA-4FAE-929A-01D79B47E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217" y="340576"/>
            <a:ext cx="11368216" cy="127815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hr-HR" dirty="0"/>
              <a:t>OPĆINA ĐURMANEC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F18AB4-07EF-4C57-9FD4-F119C24D2F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217" y="1870151"/>
            <a:ext cx="10999572" cy="4839569"/>
          </a:xfrm>
        </p:spPr>
        <p:txBody>
          <a:bodyPr>
            <a:normAutofit/>
          </a:bodyPr>
          <a:lstStyle/>
          <a:p>
            <a:r>
              <a:rPr lang="hr-H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C29052A-906D-4D59-A382-3E0CBE8294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434" y="2442461"/>
            <a:ext cx="8931354" cy="416422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Picture 5" descr="Đurmanec_(grb)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613783" y="148280"/>
            <a:ext cx="1463648" cy="147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05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C9DD15-85F0-DFE6-A201-4C3FC9FE4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/>
              <a:t>IZVORI FINANCIRANJA RASHODI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0E15C0-F6F2-C86D-8376-3F73E2F08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11- Opći prihodi i primici –2.751.297,28 eura </a:t>
            </a:r>
          </a:p>
          <a:p>
            <a:r>
              <a:rPr lang="hr-HR" dirty="0"/>
              <a:t>43- Prihodi za posebne namjene- 213.318,07 eura </a:t>
            </a:r>
          </a:p>
          <a:p>
            <a:r>
              <a:rPr lang="hr-HR" dirty="0"/>
              <a:t>52- Ostale pomoći- 558.825,65 eura </a:t>
            </a:r>
          </a:p>
          <a:p>
            <a:r>
              <a:rPr lang="hr-HR" dirty="0"/>
              <a:t>56- Fondovi EU- 2.595.369,42 eura </a:t>
            </a:r>
          </a:p>
          <a:p>
            <a:r>
              <a:rPr lang="hr-HR" dirty="0"/>
              <a:t>58-Instrumenti EU nove generacije- 538.305,60 eura</a:t>
            </a:r>
          </a:p>
          <a:p>
            <a:r>
              <a:rPr lang="hr-HR" dirty="0"/>
              <a:t>81- Namjenski primici od zaduživanja –2.683.950,36eura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288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898" y="511728"/>
            <a:ext cx="10069507" cy="840554"/>
          </a:xfrm>
        </p:spPr>
        <p:txBody>
          <a:bodyPr>
            <a:normAutofit fontScale="90000"/>
          </a:bodyPr>
          <a:lstStyle/>
          <a:p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750" y="1352282"/>
            <a:ext cx="10672750" cy="5344731"/>
          </a:xfrm>
        </p:spPr>
        <p:txBody>
          <a:bodyPr>
            <a:normAutofit fontScale="25000" lnSpcReduction="20000"/>
          </a:bodyPr>
          <a:lstStyle/>
          <a:p>
            <a:endParaRPr lang="hr-HR" sz="9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PRORAČUNA- PROGRAMI : </a:t>
            </a:r>
          </a:p>
          <a:p>
            <a:pPr>
              <a:buNone/>
            </a:pPr>
            <a:r>
              <a:rPr lang="hr-HR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GLAVA 01:JEDINSTVENI UPRAVNI ODJEL-OPĆE JAVNE USLUGE </a:t>
            </a:r>
          </a:p>
          <a:p>
            <a:pPr>
              <a:buNone/>
            </a:pPr>
            <a:r>
              <a:rPr lang="hr-HR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1001. JAVNA UPRAVA I ADMINISTRACIJA :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663.391,93 eura a odnose se na: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zapolene-plaće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Ostali rashodi za zaposlene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Materijalni rashodi i rashodi za usluge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Intelektualne i osobne usluge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troškova osoba izvan radnog odnosa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Financijski rashodi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Ostale računalne usluge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Ostale usluge </a:t>
            </a:r>
          </a:p>
          <a:p>
            <a:r>
              <a:rPr lang="hr-HR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1002. OPĆINSKO VIJEĆE I IZVRŠNA TIJELA: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17.954,07 eura a odnose na: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za rad predstavničkih i izvršnih radnih tijela </a:t>
            </a:r>
          </a:p>
          <a:p>
            <a:r>
              <a:rPr lang="hr-HR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političkim strankama </a:t>
            </a:r>
          </a:p>
          <a:p>
            <a:pPr marL="0" indent="0">
              <a:buNone/>
            </a:pPr>
            <a:endParaRPr lang="hr-HR" sz="1400" dirty="0"/>
          </a:p>
          <a:p>
            <a:endParaRPr lang="hr-HR" sz="1400" dirty="0"/>
          </a:p>
          <a:p>
            <a:pPr>
              <a:buNone/>
            </a:pPr>
            <a:endParaRPr lang="hr-HR" sz="1400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5184"/>
          </a:xfrm>
        </p:spPr>
        <p:txBody>
          <a:bodyPr>
            <a:normAutofit fontScale="90000"/>
          </a:bodyPr>
          <a:lstStyle/>
          <a:p>
            <a:r>
              <a:rPr lang="hr-HR" dirty="0"/>
              <a:t>“VODIČ PRORAČUNA ZA GRAĐANE 2026. GODINE”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2" y="1313645"/>
            <a:ext cx="11797048" cy="5331854"/>
          </a:xfrm>
        </p:spPr>
        <p:txBody>
          <a:bodyPr>
            <a:normAutofit/>
          </a:bodyPr>
          <a:lstStyle/>
          <a:p>
            <a:endParaRPr lang="hr-HR" u="sng" dirty="0"/>
          </a:p>
          <a:p>
            <a:pPr>
              <a:buNone/>
            </a:pPr>
            <a:r>
              <a:rPr lang="hr-HR" u="sng" dirty="0"/>
              <a:t>1003. OPĆINSKI NAČELNIK I RADNA TIJELA </a:t>
            </a:r>
            <a:endParaRPr lang="hr-HR" sz="1800" dirty="0"/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Programom se planira sredstva za donaciju, subvenciju nabavu i osiguranje potrebnog materijala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1.858,12 eura a odnose se na: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Naknada za rad načelnika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izdaci </a:t>
            </a:r>
          </a:p>
          <a:p>
            <a:pPr>
              <a:buNone/>
            </a:pPr>
            <a:r>
              <a:rPr lang="hr-HR" u="sng" dirty="0"/>
              <a:t>1004. MANIFESTACIJE I OBLJETNICE </a:t>
            </a:r>
            <a:endParaRPr lang="hr-HR" sz="1800" dirty="0"/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Programom se predviđaju izdaci za obilježavanje prigodnih datuma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42.700,00 eura  a odnose se na: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protokola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izdaci poslovanja </a:t>
            </a:r>
          </a:p>
          <a:p>
            <a:endParaRPr lang="hr-HR" sz="1400" dirty="0"/>
          </a:p>
          <a:p>
            <a:pPr marL="0" indent="0">
              <a:buNone/>
            </a:pPr>
            <a:endParaRPr lang="hr-HR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03067"/>
          </a:xfrm>
        </p:spPr>
        <p:txBody>
          <a:bodyPr>
            <a:normAutofit fontScale="90000"/>
          </a:bodyPr>
          <a:lstStyle/>
          <a:p>
            <a:r>
              <a:rPr lang="hr-HR" dirty="0"/>
              <a:t>“VODIČ PRORAČUNA ZA GRAĐANE 2026. GODINE”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7426" y="1506828"/>
            <a:ext cx="5830150" cy="998247"/>
          </a:xfrm>
        </p:spPr>
        <p:txBody>
          <a:bodyPr>
            <a:noAutofit/>
          </a:bodyPr>
          <a:lstStyle/>
          <a:p>
            <a:endParaRPr lang="hr-HR" sz="2800" b="0" u="sng" dirty="0"/>
          </a:p>
          <a:p>
            <a:r>
              <a:rPr lang="hr-HR" sz="20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1005. PRORAČUNSKA ZALIHA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06062" y="2537137"/>
            <a:ext cx="5791513" cy="4121240"/>
          </a:xfrm>
        </p:spPr>
        <p:txBody>
          <a:bodyPr>
            <a:normAutofit/>
          </a:bodyPr>
          <a:lstStyle/>
          <a:p>
            <a:endParaRPr lang="hr-HR" sz="1800" dirty="0"/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Programom su  osigurana sredstva za nepredviđene izvanredne rashode tokom godine  u iznosu od 2.654,46 eura </a:t>
            </a:r>
            <a:endParaRPr lang="hr-HR" sz="1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13571" y="365125"/>
            <a:ext cx="6163781" cy="2436441"/>
          </a:xfrm>
        </p:spPr>
        <p:txBody>
          <a:bodyPr>
            <a:noAutofit/>
          </a:bodyPr>
          <a:lstStyle/>
          <a:p>
            <a:endParaRPr lang="hr-HR" sz="2800" b="0" u="sng" dirty="0"/>
          </a:p>
          <a:p>
            <a:endParaRPr lang="hr-HR" sz="2800" b="0" u="sng" dirty="0"/>
          </a:p>
          <a:p>
            <a:endParaRPr lang="hr-HR" sz="2800" b="0" u="sng" dirty="0"/>
          </a:p>
          <a:p>
            <a:endParaRPr lang="hr-HR" u="sng" dirty="0"/>
          </a:p>
          <a:p>
            <a:endParaRPr lang="hr-HR" sz="2800" b="0" u="sng" dirty="0"/>
          </a:p>
          <a:p>
            <a:endParaRPr lang="hr-HR" u="sng" dirty="0"/>
          </a:p>
          <a:p>
            <a:endParaRPr lang="hr-HR" u="sng" dirty="0"/>
          </a:p>
          <a:p>
            <a:endParaRPr lang="hr-HR" u="sng" dirty="0"/>
          </a:p>
          <a:p>
            <a:endParaRPr lang="hr-HR" sz="2800" b="0" u="sng" dirty="0"/>
          </a:p>
          <a:p>
            <a:r>
              <a:rPr lang="hr-HR" sz="20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1006. ORGANIZIRANJE I PROVOĐENJE ZAŠTITE I SPAŠAVANJA: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818031" cy="4179060"/>
          </a:xfrm>
        </p:spPr>
        <p:txBody>
          <a:bodyPr>
            <a:normAutofit/>
          </a:bodyPr>
          <a:lstStyle/>
          <a:p>
            <a:endParaRPr lang="hr-HR" sz="1800" dirty="0"/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93.428,02 eura , a odnose se na: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Osnovna djelatnost zaštite od požara DVD- Đurmanec- 70.000,00 eura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JVP Krapina -8.150,00 eura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Civilna zaštita- 11.778,02 eura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Hrvatska gorska služba spašavanja –3.500,00 eura </a:t>
            </a:r>
          </a:p>
          <a:p>
            <a:pPr marL="0" indent="0">
              <a:buNone/>
            </a:pPr>
            <a:r>
              <a:rPr lang="hr-HR" sz="14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12365" y="97714"/>
            <a:ext cx="10515600" cy="1043189"/>
          </a:xfrm>
        </p:spPr>
        <p:txBody>
          <a:bodyPr>
            <a:normAutofit fontScale="90000"/>
          </a:bodyPr>
          <a:lstStyle/>
          <a:p>
            <a:r>
              <a:rPr lang="hr-HR" dirty="0"/>
              <a:t>“VODIČ PRORAČUNA ZA GRAĐANE 2026. GODINE”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4545" y="885217"/>
            <a:ext cx="11325090" cy="578603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r-HR" u="sng" dirty="0"/>
              <a:t>1007. RAZVOJ POLJOPRIVREDE I PODUZETNIŠTVA </a:t>
            </a:r>
          </a:p>
          <a:p>
            <a:pPr>
              <a:buNone/>
            </a:pPr>
            <a:endParaRPr lang="hr-HR" sz="1800" dirty="0"/>
          </a:p>
          <a:p>
            <a:r>
              <a:rPr lang="hr-HR" sz="1800" b="1" dirty="0"/>
              <a:t>Planirani rashodi u iznosu od 29.092,67 eura a odnose se na:</a:t>
            </a:r>
          </a:p>
          <a:p>
            <a:r>
              <a:rPr lang="hr-HR" sz="1400" b="1" dirty="0"/>
              <a:t>Poticaji u poljoprivredi- 25.000,00  eura </a:t>
            </a:r>
          </a:p>
          <a:p>
            <a:r>
              <a:rPr lang="hr-HR" sz="1400" b="1" dirty="0"/>
              <a:t>Poticaji u poduzetništvu- 2.500 eura</a:t>
            </a:r>
          </a:p>
          <a:p>
            <a:r>
              <a:rPr lang="hr-HR" sz="1400" b="1" dirty="0"/>
              <a:t>Program zaštite divljači-1.592,67 eura</a:t>
            </a:r>
          </a:p>
          <a:p>
            <a:pPr>
              <a:buNone/>
            </a:pPr>
            <a:endParaRPr lang="hr-HR" b="1" u="sng" dirty="0"/>
          </a:p>
          <a:p>
            <a:pPr>
              <a:buNone/>
            </a:pPr>
            <a:r>
              <a:rPr lang="hr-HR" b="1" u="sng" dirty="0"/>
              <a:t>1008. ODRŽAVANJE KOMUNALNE INFRASTRUKTURE I GRAĐEVINSKIH OBJEKATA</a:t>
            </a:r>
            <a:endParaRPr lang="hr-HR" sz="2000" b="1" dirty="0"/>
          </a:p>
          <a:p>
            <a:r>
              <a:rPr lang="hr-HR" sz="2000" b="1" dirty="0"/>
              <a:t>Planirani rashodi u iznosu od 755.861,76 eura a odnose se na:</a:t>
            </a:r>
          </a:p>
          <a:p>
            <a:r>
              <a:rPr lang="hr-HR" sz="1400" b="1" dirty="0"/>
              <a:t>Tekuće održavanje cesta- 61.954,07  e                                                                                                                                                            -Modernizacija postojeće javne rasvjete-10.000,00 e </a:t>
            </a:r>
          </a:p>
          <a:p>
            <a:r>
              <a:rPr lang="hr-HR" sz="1400" b="1" dirty="0"/>
              <a:t>Održavanje i  asfaltiranje nerazvrstanih cesta –100.000,00                                                                                                                                   -Prometna signalizacija- 8.000,00 e </a:t>
            </a:r>
          </a:p>
          <a:p>
            <a:r>
              <a:rPr lang="hr-HR" sz="1400" b="1" dirty="0"/>
              <a:t>Isporuka , doprema ugradnja materijala – 15.000,00 e</a:t>
            </a:r>
          </a:p>
          <a:p>
            <a:r>
              <a:rPr lang="hr-HR" sz="1400" b="1" dirty="0"/>
              <a:t>-Sanacija klizišta – 333.333,33  e </a:t>
            </a:r>
          </a:p>
          <a:p>
            <a:r>
              <a:rPr lang="hr-HR" sz="1400" b="1" dirty="0"/>
              <a:t>Održavanje bankina –30.265,45 e                                                                                                                                                                 Održavanje groblja i objekata na groblju- 14.500,00 e  </a:t>
            </a:r>
          </a:p>
          <a:p>
            <a:r>
              <a:rPr lang="hr-HR" sz="1400" b="1" dirty="0"/>
              <a:t>Zimska služba – 50.000,00 e </a:t>
            </a:r>
          </a:p>
          <a:p>
            <a:pPr marL="0" indent="0">
              <a:buNone/>
            </a:pPr>
            <a:endParaRPr lang="hr-HR" sz="1400" b="1" dirty="0"/>
          </a:p>
          <a:p>
            <a:pPr>
              <a:buNone/>
            </a:pPr>
            <a:r>
              <a:rPr lang="hr-HR" b="1" u="sng" dirty="0"/>
              <a:t>1009. KULTURNE I VJERSKE ZAJEDNICE </a:t>
            </a:r>
            <a:endParaRPr lang="hr-HR" sz="1800" b="1" dirty="0"/>
          </a:p>
          <a:p>
            <a:r>
              <a:rPr lang="hr-HR" sz="1800" dirty="0"/>
              <a:t>U ovaj program ulaze sredstva vjerskim i kulturnim zajednicama te </a:t>
            </a:r>
            <a:r>
              <a:rPr lang="hr-HR" sz="1800" dirty="0" err="1"/>
              <a:t>izg.zagrade</a:t>
            </a:r>
            <a:r>
              <a:rPr lang="hr-HR" sz="1800" dirty="0"/>
              <a:t> kulturne i javne namjene</a:t>
            </a:r>
          </a:p>
          <a:p>
            <a:r>
              <a:rPr lang="hr-HR" sz="1800" dirty="0"/>
              <a:t>Planirani rashodi u iznosu od 2.501.038,60 eura  a odnose se na KUD Đurmanec u iznosu od 12.000,00 e , Župa Sv .Jurja  Đurmanec u iznosu od 29.000,00,00 eura te izgradnja zgrade u iznosu od 2.455.239,84eura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844" y="365126"/>
            <a:ext cx="10472956" cy="1253950"/>
          </a:xfrm>
        </p:spPr>
        <p:txBody>
          <a:bodyPr>
            <a:normAutofit/>
          </a:bodyPr>
          <a:lstStyle/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50628"/>
            <a:ext cx="11925836" cy="52948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1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1010. IZGRADNJA KOMUNALNE INFRASTRUKTURE I OSTALIH GRAĐEVINSKIH OBJEKATA :</a:t>
            </a:r>
          </a:p>
          <a:p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2.020.433,04 eura a odnose se na: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izgradnja parkirališta- 200.000,00 eura,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izgradnja vatrogasnog doma-1.535.433,04 eura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izgradnja javne rasvjete – 15.000,00 eura                                   -Izgradnja prilazne ceste- 100.00,00  eura                               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Materijalna imovina -115.000,00 eura                                       -Izgradnja ostalih građevinskih objekata u iznosu od 50.000,00 eura         </a:t>
            </a:r>
          </a:p>
          <a:p>
            <a:pPr>
              <a:buNone/>
            </a:pPr>
            <a:r>
              <a:rPr lang="hr-H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1011. ODRŽAVANJE I UPRAVLJANJE IMOVINOM :</a:t>
            </a: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26.491,76 eura  a odnose se na: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Održavanje zgrade za redovno korištenje –15.929,06 eura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Održavanje službenog vozila –2.362,70 eura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Nabava nefinancijske imovine – 8.200,00 eura 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hr-H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1012. ZAŠTITA LJUDSKE OKOLINE I UNAPREĐENJE ZDRAVLJA STANOVNIŠTVA </a:t>
            </a: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 rashodi u iznosu od 91.000,00  eura a odnose se na: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Održavanje  i uređenje javnih zelenih površina –37.000,00 e </a:t>
            </a:r>
          </a:p>
          <a:p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800" dirty="0"/>
          </a:p>
          <a:p>
            <a:endParaRPr lang="hr-HR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CFFB6A-6897-4631-BF9F-27A71678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449"/>
            <a:ext cx="10515600" cy="1216402"/>
          </a:xfrm>
        </p:spPr>
        <p:txBody>
          <a:bodyPr>
            <a:normAutofit/>
          </a:bodyPr>
          <a:lstStyle/>
          <a:p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</a:t>
            </a:r>
            <a:br>
              <a:rPr lang="hr-HR" sz="3600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2371E97-2E99-4B49-8C84-64E66466E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36521"/>
            <a:ext cx="10018713" cy="4054680"/>
          </a:xfrm>
        </p:spPr>
        <p:txBody>
          <a:bodyPr>
            <a:normAutofit/>
          </a:bodyPr>
          <a:lstStyle/>
          <a:p>
            <a:r>
              <a:rPr lang="hr-H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1012. ZAŠTITA LJUDSKE OKOLINE I UNAPREĐENJE ZDRAVLJA STANOVNIŠTVA </a:t>
            </a:r>
            <a:b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Sufinanciranje rada veterinarskog higijeničara –5.000,00 e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Deratizacija i dezinsekcija- 10.000,00 e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Ostali sanitarni poslovi- 4.500,00 e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Ostale komunalne usluge- zbrinjavanje otpada 34.500,00 e </a:t>
            </a:r>
          </a:p>
        </p:txBody>
      </p:sp>
    </p:spTree>
    <p:extLst>
      <p:ext uri="{BB962C8B-B14F-4D97-AF65-F5344CB8AC3E}">
        <p14:creationId xmlns:p14="http://schemas.microsoft.com/office/powerpoint/2010/main" val="2791380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90292"/>
            <a:ext cx="10515600" cy="1325563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4546" y="1635617"/>
            <a:ext cx="5843029" cy="869458"/>
          </a:xfrm>
        </p:spPr>
        <p:txBody>
          <a:bodyPr>
            <a:normAutofit/>
          </a:bodyPr>
          <a:lstStyle/>
          <a:p>
            <a:r>
              <a:rPr lang="hr-HR" sz="20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1013. JAVNE POTREBE U SPORTU 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06062" y="2498500"/>
            <a:ext cx="5795493" cy="4172755"/>
          </a:xfrm>
        </p:spPr>
        <p:txBody>
          <a:bodyPr>
            <a:normAutofit/>
          </a:bodyPr>
          <a:lstStyle/>
          <a:p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Ovim programom predviđena su sredstva za ustanove i udruge u sportu te potrebe djece</a:t>
            </a: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218.000,00 eura  a odnose se na:</a:t>
            </a: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Tekuće donacije sportskim društvima – 20.000,00 e </a:t>
            </a: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Uređenje dječjih igrališta –18.000,00 e </a:t>
            </a: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Kapitalne donacije sportskim društvima – 52.000,00 e </a:t>
            </a:r>
          </a:p>
          <a:p>
            <a:r>
              <a:rPr lang="hr-HR" sz="1600" dirty="0"/>
              <a:t>Uređenje igrališta </a:t>
            </a:r>
            <a:r>
              <a:rPr lang="hr-HR" sz="1600" dirty="0" err="1"/>
              <a:t>Pš</a:t>
            </a:r>
            <a:r>
              <a:rPr lang="hr-HR" sz="1600" dirty="0"/>
              <a:t> </a:t>
            </a:r>
            <a:r>
              <a:rPr lang="hr-HR" sz="1600" dirty="0" err="1"/>
              <a:t>Hromec</a:t>
            </a:r>
            <a:r>
              <a:rPr lang="hr-HR" sz="1600" dirty="0"/>
              <a:t> 68.000,00 e</a:t>
            </a:r>
          </a:p>
          <a:p>
            <a:endParaRPr lang="hr-HR" sz="1800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7365534" y="1545465"/>
            <a:ext cx="4663334" cy="959610"/>
          </a:xfrm>
        </p:spPr>
        <p:txBody>
          <a:bodyPr>
            <a:normAutofit/>
          </a:bodyPr>
          <a:lstStyle/>
          <a:p>
            <a:endParaRPr lang="hr-HR" sz="2800" b="0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498501"/>
            <a:ext cx="5830910" cy="4185634"/>
          </a:xfrm>
        </p:spPr>
        <p:txBody>
          <a:bodyPr/>
          <a:lstStyle/>
          <a:p>
            <a:endParaRPr lang="hr-HR" sz="1800" dirty="0"/>
          </a:p>
          <a:p>
            <a:endParaRPr lang="hr-HR" sz="1400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BC0528-AD91-4D75-B4AE-DBB6BFCC1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VODIČ PRORAČUNA ZA GRAĐANE 2026. GODINE”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BF93554-2F0E-49E4-B347-FBFBA5A33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69409"/>
            <a:ext cx="5149951" cy="835666"/>
          </a:xfrm>
        </p:spPr>
        <p:txBody>
          <a:bodyPr>
            <a:normAutofit/>
          </a:bodyPr>
          <a:lstStyle/>
          <a:p>
            <a:r>
              <a:rPr lang="hr-HR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1014: ZGRADE OBRAZOVNIH INSTITUCIJA 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4E5BAC7-2665-4FBC-B0E1-48624BEAB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1952" y="2723189"/>
            <a:ext cx="5157787" cy="3684588"/>
          </a:xfrm>
        </p:spPr>
        <p:txBody>
          <a:bodyPr>
            <a:normAutofit/>
          </a:bodyPr>
          <a:lstStyle/>
          <a:p>
            <a:r>
              <a:rPr lang="hr-HR" sz="2400" dirty="0"/>
              <a:t>Ovim programom planirana su sredstva u iznosu od 2.136.819,57 eura a odnosi se na :</a:t>
            </a:r>
          </a:p>
          <a:p>
            <a:r>
              <a:rPr lang="hr-HR" sz="2400" dirty="0"/>
              <a:t>Sufinanciranje smještaja djece u vrtićima –101.327,23 e </a:t>
            </a:r>
          </a:p>
          <a:p>
            <a:r>
              <a:rPr lang="hr-HR" sz="2400" dirty="0"/>
              <a:t>Izgradnja područnog </a:t>
            </a:r>
            <a:r>
              <a:rPr lang="hr-HR" sz="2400" dirty="0" err="1"/>
              <a:t>dj</a:t>
            </a:r>
            <a:r>
              <a:rPr lang="hr-HR" sz="2400" dirty="0"/>
              <a:t>. vrtića 1.997.192,34 e 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BF09ADA-29CC-4885-9964-4B762F567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D0A4981-1EA1-473D-805F-539D2B7B027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3875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3285" y="173864"/>
            <a:ext cx="11784169" cy="1523264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94113" y="1732208"/>
            <a:ext cx="11874322" cy="5125792"/>
          </a:xfrm>
        </p:spPr>
        <p:txBody>
          <a:bodyPr/>
          <a:lstStyle/>
          <a:p>
            <a:pPr>
              <a:buNone/>
            </a:pPr>
            <a:r>
              <a:rPr lang="hr-H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1015.RAZVOJ OSNOVNOG ŠKOLSTVA .</a:t>
            </a:r>
          </a:p>
          <a:p>
            <a:pPr>
              <a:buNone/>
            </a:pPr>
            <a:endParaRPr lang="hr-HR" u="sng" dirty="0"/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Ovim programom planirana su sredstva  u iznosu 87.000,00 eura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Sufinanciranje troškova prijevoza, produženog boravka  – 45.000,00 e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Sufinanciranje nabave radnih bilježnica -30.000,00 e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Kapitalne pomoći OŠ – 10.000,00 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dirty="0"/>
            </a:b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0304" y="1622737"/>
            <a:ext cx="11758410" cy="5061397"/>
          </a:xfrm>
        </p:spPr>
        <p:txBody>
          <a:bodyPr>
            <a:normAutofit/>
          </a:bodyPr>
          <a:lstStyle/>
          <a:p>
            <a:r>
              <a:rPr lang="hr-H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U MALOM ZA 2026. GODINU:</a:t>
            </a:r>
          </a:p>
          <a:p>
            <a:endParaRPr lang="hr-HR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ciljem približavanja proračuna Općine Đurmanec za 2026. godinu , kao temeljnog godišnjeg dokumenta Općina Đurmanec, Vama- mještanima Općine Đurmanec koji imate neposredni interes u ostvarenju proračunom planiranih programa objavljujemo “Vodič Proračuna za građane 2026. godine” kako bi na jedinstven način mogli dobiti pregled planiranih prihoda i programa koji će se financirati i provoditi tijekom godine.</a:t>
            </a:r>
          </a:p>
          <a:p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Proračunom za 2026. godinu postavljen je cilj da se osiguraju sredtsva za održavanje postignutog nam standarda u financiranju različitih programa i potreba kao što su ; financiranje  proračunskog korisnika DV Đurmanec, pomaganje u sufinanciranju Osnovne škole Đurmanec, sufinanciranje prijevoza učenika, sufinanciranje smještaja učenika i studenata u učeničkim odnosno studentskim domovima, sufinanciranje javnih programa u kulturi i sportu, pomoći socijalno ugriženim mještanima jednokratnim novčanim pomoćima, održavanje komunalne infrastrukture i komunalnog standarda i dr.</a:t>
            </a:r>
          </a:p>
          <a:p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2026. godini osim navedenih programa planirano je i financiranje određenih infrastrukturnih i drugih kapitalnih projekata koji su značajni za ukupni razvoj Općine Đurmanec. </a:t>
            </a:r>
            <a:endParaRPr lang="hr-HR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425" y="1"/>
            <a:ext cx="11187963" cy="1690688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4546" y="1687131"/>
            <a:ext cx="5843029" cy="817943"/>
          </a:xfrm>
        </p:spPr>
        <p:txBody>
          <a:bodyPr>
            <a:normAutofit lnSpcReduction="10000"/>
          </a:bodyPr>
          <a:lstStyle/>
          <a:p>
            <a:r>
              <a:rPr lang="hr-HR" sz="28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1016. ULAGANJE U OBRAZOVANJE 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4546" y="2511380"/>
            <a:ext cx="5843029" cy="4185633"/>
          </a:xfrm>
        </p:spPr>
        <p:txBody>
          <a:bodyPr>
            <a:normAutofit/>
          </a:bodyPr>
          <a:lstStyle/>
          <a:p>
            <a:endParaRPr lang="hr-HR" sz="1800" dirty="0"/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42.800 eura a odnose se na: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Sufinanciranje prijevoza i smještaja –17.800,00 e 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Stipendije – 25.000,00 e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413935" y="1888467"/>
            <a:ext cx="5843789" cy="817943"/>
          </a:xfrm>
        </p:spPr>
        <p:txBody>
          <a:bodyPr>
            <a:normAutofit lnSpcReduction="10000"/>
          </a:bodyPr>
          <a:lstStyle/>
          <a:p>
            <a:r>
              <a:rPr lang="hr-HR" sz="2800" b="0" u="sng" dirty="0"/>
              <a:t>1017. BRIGA I POMOĆ SOCIJALNO UGROŽENIM OSOBAMA :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199" y="2505074"/>
            <a:ext cx="5843789" cy="4191939"/>
          </a:xfrm>
        </p:spPr>
        <p:txBody>
          <a:bodyPr/>
          <a:lstStyle/>
          <a:p>
            <a:endParaRPr lang="hr-HR" dirty="0"/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iznosu od 136.749,83 eura a odnose se na: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Novčane pomoći za novorođenu djecu- 15.926,74 e Socijalne pomoći –3.981,68 e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Troškovi ogrijeva na drva – 4.041,41 e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umirovljenicima i nezaposlenima – 70.000,00 e </a:t>
            </a:r>
          </a:p>
          <a:p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Tekuće donacije GDCK –Krapina -20.800,00 e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4046E0-09DE-450D-8B6F-658898A9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“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VODIČ PRORAČUNA ZA GRAĐANE 2026. GODINE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1F86B6B-1082-48B9-A6C4-E4950BF40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hr-HR" sz="16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1018.UDRUGE I ZAJEDNICE GRAĐANA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DB37DBB-1C2A-4211-9190-3209D0C32B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Planirana su sredstva u iznosu od 26.716,23 eura </a:t>
            </a:r>
          </a:p>
          <a:p>
            <a:r>
              <a:rPr lang="hr-HR" sz="2400" dirty="0"/>
              <a:t>Donacije udrugama – 20.663,61 e </a:t>
            </a:r>
          </a:p>
          <a:p>
            <a:r>
              <a:rPr lang="hr-HR" sz="2400" dirty="0"/>
              <a:t>Udruge branitelja –3.000,00 e Donacije LAG- Zeleni breg – 1.990,84 e   </a:t>
            </a:r>
          </a:p>
          <a:p>
            <a:r>
              <a:rPr lang="hr-HR" sz="2400" dirty="0"/>
              <a:t>Naknade građanima i kućanstvima- 1.061,78 e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0943C68-4065-4D8E-A38D-E71F2CF33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607EE185-C69A-4705-BE78-765F608D7B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4306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4AD5D2-CB32-43E2-8F76-B8EC0A8BD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PRORAČUNSKI KORISNIK OPĆINE ĐURMANEC –DJEČJI VRTIĆ ĐURMANEC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A010F4E-6CEF-4090-9EA4-5A2F282E7B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RASHODI POSLOVANJA-559.102,93 eura 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2146632-DAF9-487C-B118-61AC153D69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Redovna djelatnost – plaće i naknade-476.951,00 eura </a:t>
            </a:r>
          </a:p>
          <a:p>
            <a:r>
              <a:rPr lang="hr-HR" dirty="0"/>
              <a:t>Redovna djelatnost- materijalni rashodi –57.101,28 eura Intelektualne i osobne usluge- 14.900,00 eura </a:t>
            </a:r>
          </a:p>
          <a:p>
            <a:r>
              <a:rPr lang="hr-HR" dirty="0"/>
              <a:t>Radna tijela i komisije-2.000,00 eura </a:t>
            </a:r>
          </a:p>
          <a:p>
            <a:r>
              <a:rPr lang="hr-HR" dirty="0"/>
              <a:t>Nabava nefinancijske imovine- 5.650,65 eura 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5992762E-CA94-4DB1-B549-AF1F13EF0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B6C8AE8-B4AA-465B-BB1D-9B1F8718FCC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Kraća igraonica – 2.500,00 eura </a:t>
            </a:r>
          </a:p>
        </p:txBody>
      </p:sp>
    </p:spTree>
    <p:extLst>
      <p:ext uri="{BB962C8B-B14F-4D97-AF65-F5344CB8AC3E}">
        <p14:creationId xmlns:p14="http://schemas.microsoft.com/office/powerpoint/2010/main" val="3040486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7" y="1700010"/>
            <a:ext cx="11616744" cy="4906851"/>
          </a:xfrm>
        </p:spPr>
        <p:txBody>
          <a:bodyPr/>
          <a:lstStyle/>
          <a:p>
            <a:pPr>
              <a:buNone/>
            </a:pPr>
            <a:r>
              <a:rPr lang="hr-HR" b="1" u="sng" dirty="0"/>
              <a:t>KONTAKT PODACI:</a:t>
            </a:r>
          </a:p>
          <a:p>
            <a:endParaRPr lang="hr-HR" dirty="0"/>
          </a:p>
          <a:p>
            <a:r>
              <a:rPr lang="hr-HR" dirty="0"/>
              <a:t>Web: </a:t>
            </a:r>
            <a:r>
              <a:rPr lang="hr-HR" sz="2400" dirty="0">
                <a:hlinkClick r:id="rId2"/>
              </a:rPr>
              <a:t>http://www.djurmanec.hr/</a:t>
            </a:r>
            <a:endParaRPr lang="hr-HR" sz="2400" dirty="0"/>
          </a:p>
          <a:p>
            <a:r>
              <a:rPr lang="hr-HR" dirty="0"/>
              <a:t>Telefon: </a:t>
            </a:r>
            <a:r>
              <a:rPr lang="hr-HR" sz="2400" dirty="0"/>
              <a:t>049/346-326</a:t>
            </a:r>
          </a:p>
          <a:p>
            <a:r>
              <a:rPr lang="hr-HR" dirty="0"/>
              <a:t>FAX: </a:t>
            </a:r>
            <a:r>
              <a:rPr lang="hr-HR" sz="2400" dirty="0"/>
              <a:t>049/346-327</a:t>
            </a:r>
          </a:p>
          <a:p>
            <a:r>
              <a:rPr lang="hr-HR" dirty="0"/>
              <a:t>E-mail: </a:t>
            </a:r>
            <a:r>
              <a:rPr lang="hr-HR" sz="2400" b="1" dirty="0"/>
              <a:t>JEDINSTVENI UPRAVNI ODJEL</a:t>
            </a:r>
            <a:r>
              <a:rPr lang="hr-HR" sz="2400" dirty="0"/>
              <a:t>:</a:t>
            </a:r>
          </a:p>
          <a:p>
            <a:pPr>
              <a:buNone/>
            </a:pPr>
            <a:r>
              <a:rPr lang="hr-HR" sz="2400" dirty="0"/>
              <a:t>                   </a:t>
            </a:r>
            <a:r>
              <a:rPr lang="hr-HR" sz="2000" dirty="0"/>
              <a:t>monika.artic@djurmanec.hr</a:t>
            </a:r>
          </a:p>
          <a:p>
            <a:pPr>
              <a:buNone/>
            </a:pPr>
            <a:r>
              <a:rPr lang="hr-HR" sz="2400" dirty="0"/>
              <a:t>                   </a:t>
            </a:r>
            <a:r>
              <a:rPr lang="hr-HR" sz="2400" b="1" dirty="0"/>
              <a:t>NAČELNIK:</a:t>
            </a:r>
          </a:p>
          <a:p>
            <a:pPr>
              <a:buNone/>
            </a:pPr>
            <a:r>
              <a:rPr lang="hr-HR" sz="2400" dirty="0"/>
              <a:t>                   </a:t>
            </a:r>
            <a:r>
              <a:rPr lang="hr-HR" sz="2000" dirty="0"/>
              <a:t>damir.belosevic@djurmanec.hr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D76EDE-8761-452C-B210-2F0713037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4" cy="2443294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accent1">
                  <a:lumMod val="75000"/>
                </a:schemeClr>
              </a:solidFill>
              <a:effectLst>
                <a:outerShdw blurRad="50800" dist="50800" dir="5400000" algn="ctr" rotWithShape="0">
                  <a:schemeClr val="accent4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B65C34-F60F-4CA9-BD78-9AC62F35A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701255"/>
            <a:ext cx="10018713" cy="308994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i="1" u="sng" dirty="0"/>
              <a:t>Što je proračun?</a:t>
            </a:r>
          </a:p>
          <a:p>
            <a:pPr marL="0" indent="0">
              <a:buNone/>
            </a:pPr>
            <a:r>
              <a:rPr lang="hr-HR" sz="2000" dirty="0"/>
              <a:t>Proračun je jedan od najvažnijih dokumenata koji se donosi na razini jedinice lokalne i područne ( regionalne ) samouprave.</a:t>
            </a:r>
          </a:p>
          <a:p>
            <a:r>
              <a:rPr lang="hr-HR" sz="2000" dirty="0"/>
              <a:t>Dokument kojim se procjenjuju prihodi i primici te utvrđuju rashodi i izdaci općine Đurmanec</a:t>
            </a:r>
          </a:p>
          <a:p>
            <a:r>
              <a:rPr lang="hr-HR" sz="2000" dirty="0"/>
              <a:t>Sadrži prihode i primitke te rashode i izdatke općine Đurmanec i  proračunskog korisnika DV Đurmanec</a:t>
            </a:r>
          </a:p>
          <a:p>
            <a:r>
              <a:rPr lang="hr-HR" sz="2000" dirty="0"/>
              <a:t>Donosi se za proračunsku godinu ( počinje 01. siječnja, a završava 31. prosinca kalendarske godine)</a:t>
            </a:r>
          </a:p>
          <a:p>
            <a:r>
              <a:rPr lang="hr-HR" sz="2000" dirty="0"/>
              <a:t>Predlaže ga općinski načelnik, a donosi ga općinsko vijeće </a:t>
            </a:r>
          </a:p>
          <a:p>
            <a:r>
              <a:rPr lang="hr-HR" sz="2000" dirty="0"/>
              <a:t>Mora biti uravnotežen ( ukupni prihodi i primici pokrivaju ukupne rashode i izdatke )</a:t>
            </a:r>
          </a:p>
          <a:p>
            <a:r>
              <a:rPr lang="hr-HR" sz="2000" dirty="0"/>
              <a:t>Postupak i metodologija izrade, predlaganje i donošenje proračuna utvrđen je Zakonom o proračunu</a:t>
            </a:r>
          </a:p>
          <a:p>
            <a:pPr marL="0" indent="0">
              <a:buNone/>
            </a:pPr>
            <a:endParaRPr lang="hr-HR" sz="2000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5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6A8CF-C982-4328-8C93-E667E5656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“</a:t>
            </a:r>
            <a:r>
              <a:rPr lang="hr-HR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VODIČ PRORAČUNA ZA GRAĐANE 2026. GODINE”</a:t>
            </a:r>
            <a:br>
              <a:rPr lang="en-US" i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A0C11-D8CC-4E7E-8B40-0AC5F5D0A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r-HR" sz="6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SADRŽAJ PRORAČUNA</a:t>
            </a:r>
          </a:p>
          <a:p>
            <a:pPr marL="0" indent="0">
              <a:buNone/>
            </a:pPr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se sastoji od: </a:t>
            </a:r>
          </a:p>
          <a:p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Općeg dijela </a:t>
            </a:r>
          </a:p>
          <a:p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Posebnog dijela</a:t>
            </a:r>
          </a:p>
          <a:p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Obrazloženja proračuna</a:t>
            </a:r>
          </a:p>
          <a:p>
            <a:pPr marL="0" indent="0">
              <a:buNone/>
            </a:pPr>
            <a:r>
              <a:rPr lang="hr-HR" sz="6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</a:t>
            </a:r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čini račun prihoda i rashoda i račun financiranja.</a:t>
            </a:r>
          </a:p>
          <a:p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prihoda i rashoda sastoji se od prihoda od poreza, pomoći, prihoda od imovine, prihoda od pristojbi i naknada, ostalih prihoda i prihoda od prodaje nefinancijske imovine kojima se financiraju rashodi za zaposlene, materijalni rashodi, financijski rashodi, subvencije, pomoći građanima i kućanstvima, ostali rashodi i rashodi za nabavu nefinancijske imovine odnosno javne potrebe utvrđene na temelju zakonskih i drugih propisa. </a:t>
            </a:r>
          </a:p>
          <a:p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financiranja sadrži primitke od financijske imovine i zaduživanja te izdatke za otplatu kredita.</a:t>
            </a:r>
          </a:p>
          <a:p>
            <a:pPr marL="0" indent="0">
              <a:buNone/>
            </a:pPr>
            <a:r>
              <a:rPr lang="hr-HR" sz="6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 -  </a:t>
            </a:r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sastoji se od rashoda i izdatka proračunskih korisnika iskazanih po vrstama i raspoređenim kroz programe. Rashodi i izdaci iskazani su prema organizacijskoj, programskoj, ekonomskoj i funkcijskoj klasifikaciji te izvorima financiranja.</a:t>
            </a:r>
          </a:p>
          <a:p>
            <a:pPr marL="0" indent="0">
              <a:buNone/>
            </a:pPr>
            <a:r>
              <a:rPr lang="hr-H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Organizacijska kvalifikacija – načelnik / općinsko vijeće / upravni odjel</a:t>
            </a:r>
          </a:p>
          <a:p>
            <a:pPr marL="0" indent="0">
              <a:buNone/>
            </a:pPr>
            <a:endParaRPr lang="hr-HR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b="1" u="sng" dirty="0"/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898314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7F94A-6A48-4868-B479-6F58D95A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i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61502-4DE8-4B4C-AB93-0E08A7409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Programska kvalifikacija – program / aktivnost / projekt</a:t>
            </a: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Ekonomska kasifikacija – prikaz rashoda i izadtka prema ekonomskoj namjeni kojoj služe, određena je računskim planom</a:t>
            </a: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Funkcijska klasifikacija – sadrži rashode prema njihovoj namjeni</a:t>
            </a: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Izvori financiranja – opći prihodi i primici, vlastiti prihodi, prihodi za posebne namjene, pomoći, donacije, prihodi od prodaje ili zamjenske nefinancijske imovine i naknade s naslova osiguranja, namjenski primici.</a:t>
            </a: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Obrazloženja proračuna – općeg i posebnog dijela.</a:t>
            </a: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Višegodišnji plan uravnoteženja proračuna.</a:t>
            </a:r>
          </a:p>
        </p:txBody>
      </p:sp>
    </p:spTree>
    <p:extLst>
      <p:ext uri="{BB962C8B-B14F-4D97-AF65-F5344CB8AC3E}">
        <p14:creationId xmlns:p14="http://schemas.microsoft.com/office/powerpoint/2010/main" val="775883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897" y="0"/>
            <a:ext cx="10815127" cy="1803633"/>
          </a:xfrm>
        </p:spPr>
        <p:txBody>
          <a:bodyPr>
            <a:normAutofit/>
          </a:bodyPr>
          <a:lstStyle/>
          <a:p>
            <a:r>
              <a:rPr lang="hr-H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167426" y="1468193"/>
            <a:ext cx="5830150" cy="798490"/>
          </a:xfrm>
        </p:spPr>
        <p:txBody>
          <a:bodyPr>
            <a:normAutofit/>
          </a:bodyPr>
          <a:lstStyle/>
          <a:p>
            <a:r>
              <a:rPr lang="hr-H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PRIHODI U 2026.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0" y="2505074"/>
            <a:ext cx="5997575" cy="4352926"/>
          </a:xfrm>
        </p:spPr>
        <p:txBody>
          <a:bodyPr>
            <a:normAutofit fontScale="85000" lnSpcReduction="10000"/>
          </a:bodyPr>
          <a:lstStyle/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Ukupni planirani prihodi u 2026. godini iznose 9.406.092,99 eura, od čega planirani prihodi poslovanja iznose 6.569.488,17 eura, prihodi od prodaje nefinancijske imovine planiraju se  u iznosu od 152.654,46 eura.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su i primici od zaduživanja u iznosu od 2.683.950,36 eura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proračuna po vrstama: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poreza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iz inozemstva i od subjekata unutar općeg proračuna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imovine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upravnih i administrativnih pristojbi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proizvoda i robe te pruženih usluga i proizvoda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Kazne, upravne mjere i ostali prihodi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nefinancijske imovine</a:t>
            </a:r>
          </a:p>
          <a:p>
            <a:r>
              <a:rPr lang="hr-H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Primici od financijske imovine i zaduživanja </a:t>
            </a:r>
          </a:p>
          <a:p>
            <a:pPr>
              <a:buNone/>
            </a:pPr>
            <a:endParaRPr lang="hr-HR" sz="1400" dirty="0"/>
          </a:p>
          <a:p>
            <a:pPr>
              <a:buNone/>
            </a:pPr>
            <a:endParaRPr lang="hr-HR" sz="180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>
          <a:xfrm>
            <a:off x="6168981" y="1468193"/>
            <a:ext cx="5821250" cy="798490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11281960"/>
              </p:ext>
            </p:extLst>
          </p:nvPr>
        </p:nvGraphicFramePr>
        <p:xfrm>
          <a:off x="6207238" y="1094703"/>
          <a:ext cx="5821250" cy="5944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0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905">
                <a:tc>
                  <a:txBody>
                    <a:bodyPr/>
                    <a:lstStyle/>
                    <a:p>
                      <a:r>
                        <a:rPr lang="hr-HR" sz="2400" u="sng" dirty="0"/>
                        <a:t>PRIHODI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u="sng" dirty="0"/>
                        <a:t>PLAN 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Prihodi od poreza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2.004.970,49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811">
                <a:tc>
                  <a:txBody>
                    <a:bodyPr/>
                    <a:lstStyle/>
                    <a:p>
                      <a:r>
                        <a:rPr lang="hr-HR" dirty="0"/>
                        <a:t>Pomoći</a:t>
                      </a:r>
                      <a:r>
                        <a:rPr lang="hr-HR" baseline="0" dirty="0"/>
                        <a:t> iz inozemstva i od subjekta unutar općeg proračuna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4.215.591,74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r>
                        <a:rPr lang="hr-HR" dirty="0"/>
                        <a:t>Prihodi</a:t>
                      </a:r>
                      <a:r>
                        <a:rPr lang="hr-HR" baseline="0" dirty="0"/>
                        <a:t> od imovine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22.297,42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r>
                        <a:rPr lang="hr-HR" dirty="0"/>
                        <a:t>Prihodi od upravnih i administrativnih pristojbi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286.702,18 eura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811">
                <a:tc>
                  <a:txBody>
                    <a:bodyPr/>
                    <a:lstStyle/>
                    <a:p>
                      <a:r>
                        <a:rPr lang="hr-HR" dirty="0"/>
                        <a:t>Prihodi od prodaje proizvoda i robe te pružanih usluga i proizvoda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5.308,92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r>
                        <a:rPr lang="hr-HR" dirty="0"/>
                        <a:t>Kazne,</a:t>
                      </a:r>
                      <a:r>
                        <a:rPr lang="hr-HR" baseline="0" dirty="0"/>
                        <a:t> upravne mjere i ostali prihodi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34.617,42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497">
                <a:tc>
                  <a:txBody>
                    <a:bodyPr/>
                    <a:lstStyle/>
                    <a:p>
                      <a:r>
                        <a:rPr lang="hr-HR" dirty="0"/>
                        <a:t>Prihodi od prodaje nefinancijske</a:t>
                      </a:r>
                      <a:r>
                        <a:rPr lang="hr-HR" baseline="0" dirty="0"/>
                        <a:t> imovine</a:t>
                      </a:r>
                    </a:p>
                    <a:p>
                      <a:endParaRPr lang="hr-HR" baseline="0" dirty="0"/>
                    </a:p>
                    <a:p>
                      <a:r>
                        <a:rPr lang="hr-HR" baseline="0" dirty="0"/>
                        <a:t>Primici od zaduživanja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152.654,46 eura </a:t>
                      </a:r>
                    </a:p>
                    <a:p>
                      <a:pPr algn="ctr"/>
                      <a:endParaRPr lang="hr-HR" dirty="0"/>
                    </a:p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2.683.950,36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643" y="73404"/>
            <a:ext cx="10018713" cy="1752599"/>
          </a:xfrm>
        </p:spPr>
        <p:txBody>
          <a:bodyPr>
            <a:normAutofit/>
          </a:bodyPr>
          <a:lstStyle/>
          <a:p>
            <a:r>
              <a:rPr lang="hr-HR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i="1" dirty="0"/>
            </a:br>
            <a:endParaRPr lang="hr-HR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744183"/>
              </p:ext>
            </p:extLst>
          </p:nvPr>
        </p:nvGraphicFramePr>
        <p:xfrm>
          <a:off x="145916" y="836580"/>
          <a:ext cx="11919550" cy="586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004DD3-A52A-6AA5-9793-A4ADCAF5D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/>
              <a:t>IZVORI FINANCIRANJA PRIHODI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17462A-ECA6-C2E5-CC70-075E4DFD3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11- Opći prihodi i primici – 2.004.970,49 eura </a:t>
            </a:r>
          </a:p>
          <a:p>
            <a:r>
              <a:rPr lang="hr-HR" dirty="0"/>
              <a:t>31- Vlastiti prihodi- 2.654,46 eura </a:t>
            </a:r>
          </a:p>
          <a:p>
            <a:r>
              <a:rPr lang="hr-HR" dirty="0"/>
              <a:t>42- Spomenička renta – 132,72 eura </a:t>
            </a:r>
          </a:p>
          <a:p>
            <a:r>
              <a:rPr lang="hr-HR" dirty="0"/>
              <a:t>43- Prihodi za posebne namjene – 498.793,22 eura </a:t>
            </a:r>
          </a:p>
          <a:p>
            <a:r>
              <a:rPr lang="hr-HR" dirty="0"/>
              <a:t>52- Ostale pomoći –1.081.916,72 eura </a:t>
            </a:r>
          </a:p>
          <a:p>
            <a:r>
              <a:rPr lang="hr-HR" dirty="0"/>
              <a:t>56- Fondovi EU – 3.133.675,02 eura</a:t>
            </a:r>
          </a:p>
        </p:txBody>
      </p:sp>
    </p:spTree>
    <p:extLst>
      <p:ext uri="{BB962C8B-B14F-4D97-AF65-F5344CB8AC3E}">
        <p14:creationId xmlns:p14="http://schemas.microsoft.com/office/powerpoint/2010/main" val="236727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“VODIČ PRORAČUNA ZA GRAĐANE 2026. GODINE”</a:t>
            </a:r>
            <a:br>
              <a:rPr lang="en-US" dirty="0"/>
            </a:br>
            <a:endParaRPr lang="hr-HR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>
          <a:xfrm>
            <a:off x="154546" y="1313645"/>
            <a:ext cx="5843030" cy="811369"/>
          </a:xfrm>
        </p:spPr>
        <p:txBody>
          <a:bodyPr/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RASHODI U 2026.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sz="half" idx="2"/>
          </p:nvPr>
        </p:nvSpPr>
        <p:spPr>
          <a:xfrm>
            <a:off x="180304" y="2215166"/>
            <a:ext cx="5872766" cy="4456090"/>
          </a:xfrm>
        </p:spPr>
        <p:txBody>
          <a:bodyPr>
            <a:normAutofit/>
          </a:bodyPr>
          <a:lstStyle/>
          <a:p>
            <a:endParaRPr lang="hr-HR" sz="1800" dirty="0"/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Ukupni planirani rashodi iznose 9.456.092,99 eura , od čega planirani rashodi poslovanja iznose 2.679.938,12 eura, dok se rashodi za nabavu nefinancijske imovine planiraju u iznosu od 6.665.169,67 eura. Rashodi proračuna po vrstama: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poslovanja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nefinancijske imovine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Izdatci za financijsku imovinu i otplate zajmova</a:t>
            </a:r>
            <a:endParaRPr lang="hr-HR" sz="1800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STRUKTURA RASHODA </a:t>
            </a:r>
          </a:p>
        </p:txBody>
      </p:sp>
      <p:graphicFrame>
        <p:nvGraphicFramePr>
          <p:cNvPr id="26" name="Content Placeholder 2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76403045"/>
              </p:ext>
            </p:extLst>
          </p:nvPr>
        </p:nvGraphicFramePr>
        <p:xfrm>
          <a:off x="6172200" y="2562894"/>
          <a:ext cx="5183188" cy="3301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1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4209">
                <a:tc>
                  <a:txBody>
                    <a:bodyPr/>
                    <a:lstStyle/>
                    <a:p>
                      <a:r>
                        <a:rPr lang="hr-HR" sz="2400" u="sng" dirty="0"/>
                        <a:t>RASHODI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u="sng" dirty="0"/>
                        <a:t>PLAN 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209">
                <a:tc>
                  <a:txBody>
                    <a:bodyPr/>
                    <a:lstStyle/>
                    <a:p>
                      <a:r>
                        <a:rPr lang="hr-HR" dirty="0"/>
                        <a:t>RASHODI</a:t>
                      </a:r>
                      <a:r>
                        <a:rPr lang="hr-HR" baseline="0" dirty="0"/>
                        <a:t> POSLOVANJA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2.679.938,12 eura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209">
                <a:tc>
                  <a:txBody>
                    <a:bodyPr/>
                    <a:lstStyle/>
                    <a:p>
                      <a:r>
                        <a:rPr lang="hr-HR" dirty="0"/>
                        <a:t>RASHODI ZA NABAVU NEFINANCIJSKU IMOVINU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6.665.169,67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8385">
                <a:tc>
                  <a:txBody>
                    <a:bodyPr/>
                    <a:lstStyle/>
                    <a:p>
                      <a:r>
                        <a:rPr lang="hr-HR" dirty="0"/>
                        <a:t>IZDACI ZA FINANCIJSKU IMOVINU I OTPLATU ZAJMOVA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110.985,20 eura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4862</TotalTime>
  <Words>1964</Words>
  <Application>Microsoft Office PowerPoint</Application>
  <PresentationFormat>Široki zaslon</PresentationFormat>
  <Paragraphs>278</Paragraphs>
  <Slides>23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Tema sustava Office</vt:lpstr>
      <vt:lpstr>OPĆINA ĐURMANEC</vt:lpstr>
      <vt:lpstr>“VODIČ PRORAČUNA ZA GRAĐANE 2026. GODINE” </vt:lpstr>
      <vt:lpstr>“VODIČ PRORAČUNA ZA GRAĐANE 2026. GODINE” </vt:lpstr>
      <vt:lpstr>“VODIČ PRORAČUNA ZA GRAĐANE 2026. GODINE” </vt:lpstr>
      <vt:lpstr>“VODIČ PRORAČUNA ZA GRAĐANE 2026. GODINE” </vt:lpstr>
      <vt:lpstr>“VODIČ PRORAČUNA ZA GRAĐANE 2026. GODINE” </vt:lpstr>
      <vt:lpstr>“VODIČ PRORAČUNA ZA GRAĐANE 2026. GODINE” </vt:lpstr>
      <vt:lpstr>IZVORI FINANCIRANJA PRIHODI </vt:lpstr>
      <vt:lpstr>“VODIČ PRORAČUNA ZA GRAĐANE 2026. GODINE” </vt:lpstr>
      <vt:lpstr>IZVORI FINANCIRANJA RASHODI</vt:lpstr>
      <vt:lpstr>“VODIČ PRORAČUNA ZA GRAĐANE 2026. GODINE” </vt:lpstr>
      <vt:lpstr>“VODIČ PRORAČUNA ZA GRAĐANE 2026. GODINE”</vt:lpstr>
      <vt:lpstr>“VODIČ PRORAČUNA ZA GRAĐANE 2026. GODINE”</vt:lpstr>
      <vt:lpstr>“VODIČ PRORAČUNA ZA GRAĐANE 2026. GODINE”</vt:lpstr>
      <vt:lpstr>“VODIČ PRORAČUNA ZA GRAĐANE 2026. GODINE”</vt:lpstr>
      <vt:lpstr>“VODIČ PRORAČUNA ZA GRAĐANE 2026. GODINE </vt:lpstr>
      <vt:lpstr>“VODIČ PRORAČUNA ZA GRAĐANE 2026. GODINE”</vt:lpstr>
      <vt:lpstr>VODIČ PRORAČUNA ZA GRAĐANE 2026. GODINE”</vt:lpstr>
      <vt:lpstr>“VODIČ PRORAČUNA ZA GRAĐANE 2026. GODINE”</vt:lpstr>
      <vt:lpstr>“VODIČ PRORAČUNA ZA GRAĐANE 2026. GODINE”</vt:lpstr>
      <vt:lpstr>“VODIČ PRORAČUNA ZA GRAĐANE 2026. GODINE</vt:lpstr>
      <vt:lpstr>PRORAČUNSKI KORISNIK OPĆINE ĐURMANEC –DJEČJI VRTIĆ ĐURMANEC</vt:lpstr>
      <vt:lpstr>“VODIČ PRORAČUNA ZA GRAĐANE 2026. GODINE”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Katarina</dc:creator>
  <cp:lastModifiedBy>user PCD</cp:lastModifiedBy>
  <cp:revision>219</cp:revision>
  <dcterms:created xsi:type="dcterms:W3CDTF">2018-12-04T17:40:00Z</dcterms:created>
  <dcterms:modified xsi:type="dcterms:W3CDTF">2025-12-16T10:51:43Z</dcterms:modified>
</cp:coreProperties>
</file>